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522" r:id="rId4"/>
  </p:sldMasterIdLst>
  <p:notesMasterIdLst>
    <p:notesMasterId r:id="rId45"/>
  </p:notesMasterIdLst>
  <p:handoutMasterIdLst>
    <p:handoutMasterId r:id="rId46"/>
  </p:handoutMasterIdLst>
  <p:sldIdLst>
    <p:sldId id="1556" r:id="rId5"/>
    <p:sldId id="1557" r:id="rId6"/>
    <p:sldId id="571" r:id="rId7"/>
    <p:sldId id="257" r:id="rId8"/>
    <p:sldId id="258" r:id="rId9"/>
    <p:sldId id="280" r:id="rId10"/>
    <p:sldId id="259" r:id="rId11"/>
    <p:sldId id="281" r:id="rId12"/>
    <p:sldId id="293" r:id="rId13"/>
    <p:sldId id="261" r:id="rId14"/>
    <p:sldId id="265" r:id="rId15"/>
    <p:sldId id="266" r:id="rId16"/>
    <p:sldId id="267" r:id="rId17"/>
    <p:sldId id="282" r:id="rId18"/>
    <p:sldId id="283" r:id="rId19"/>
    <p:sldId id="284" r:id="rId20"/>
    <p:sldId id="268" r:id="rId21"/>
    <p:sldId id="572" r:id="rId22"/>
    <p:sldId id="262" r:id="rId23"/>
    <p:sldId id="264" r:id="rId24"/>
    <p:sldId id="270" r:id="rId25"/>
    <p:sldId id="274" r:id="rId26"/>
    <p:sldId id="272" r:id="rId27"/>
    <p:sldId id="273" r:id="rId28"/>
    <p:sldId id="275" r:id="rId29"/>
    <p:sldId id="276" r:id="rId30"/>
    <p:sldId id="287" r:id="rId31"/>
    <p:sldId id="291" r:id="rId32"/>
    <p:sldId id="290" r:id="rId33"/>
    <p:sldId id="292" r:id="rId34"/>
    <p:sldId id="285" r:id="rId35"/>
    <p:sldId id="286" r:id="rId36"/>
    <p:sldId id="288" r:id="rId37"/>
    <p:sldId id="294" r:id="rId38"/>
    <p:sldId id="289" r:id="rId39"/>
    <p:sldId id="1615" r:id="rId40"/>
    <p:sldId id="277" r:id="rId41"/>
    <p:sldId id="278" r:id="rId42"/>
    <p:sldId id="1614" r:id="rId43"/>
    <p:sldId id="1602" r:id="rId44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WinDays Technology Template" id="{C7DE11E8-17C1-4EB2-86D1-16A1678CDCFB}">
          <p14:sldIdLst>
            <p14:sldId id="1556"/>
            <p14:sldId id="1557"/>
            <p14:sldId id="571"/>
            <p14:sldId id="257"/>
            <p14:sldId id="258"/>
            <p14:sldId id="280"/>
            <p14:sldId id="259"/>
            <p14:sldId id="281"/>
            <p14:sldId id="293"/>
            <p14:sldId id="261"/>
            <p14:sldId id="265"/>
            <p14:sldId id="266"/>
            <p14:sldId id="267"/>
            <p14:sldId id="282"/>
            <p14:sldId id="283"/>
            <p14:sldId id="284"/>
            <p14:sldId id="268"/>
            <p14:sldId id="572"/>
            <p14:sldId id="262"/>
            <p14:sldId id="264"/>
            <p14:sldId id="270"/>
            <p14:sldId id="274"/>
            <p14:sldId id="272"/>
            <p14:sldId id="273"/>
            <p14:sldId id="275"/>
            <p14:sldId id="276"/>
            <p14:sldId id="287"/>
            <p14:sldId id="291"/>
            <p14:sldId id="290"/>
            <p14:sldId id="292"/>
            <p14:sldId id="285"/>
            <p14:sldId id="286"/>
            <p14:sldId id="288"/>
            <p14:sldId id="294"/>
            <p14:sldId id="289"/>
            <p14:sldId id="1615"/>
            <p14:sldId id="277"/>
            <p14:sldId id="278"/>
            <p14:sldId id="1614"/>
            <p14:sldId id="160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54A"/>
    <a:srgbClr val="002639"/>
    <a:srgbClr val="00AEF0"/>
    <a:srgbClr val="545454"/>
    <a:srgbClr val="F26522"/>
    <a:srgbClr val="00AEEF"/>
    <a:srgbClr val="00BCF2"/>
    <a:srgbClr val="F08400"/>
    <a:srgbClr val="002050"/>
    <a:srgbClr val="3C50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19" autoAdjust="0"/>
    <p:restoredTop sz="92136" autoAdjust="0"/>
  </p:normalViewPr>
  <p:slideViewPr>
    <p:cSldViewPr>
      <p:cViewPr varScale="1">
        <p:scale>
          <a:sx n="160" d="100"/>
          <a:sy n="160" d="100"/>
        </p:scale>
        <p:origin x="2322" y="138"/>
      </p:cViewPr>
      <p:guideLst/>
    </p:cSldViewPr>
  </p:slideViewPr>
  <p:outlineViewPr>
    <p:cViewPr>
      <p:scale>
        <a:sx n="33" d="100"/>
        <a:sy n="33" d="100"/>
      </p:scale>
      <p:origin x="0" y="-269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ja Širić" userId="ace65492-bad1-461a-91cc-35ded23a7aea" providerId="ADAL" clId="{06CEE1E6-1AD6-43BE-AEF0-2C9566B4CC5D}"/>
    <pc:docChg chg="delSld delSection modSection">
      <pc:chgData name="Marija Širić" userId="ace65492-bad1-461a-91cc-35ded23a7aea" providerId="ADAL" clId="{06CEE1E6-1AD6-43BE-AEF0-2C9566B4CC5D}" dt="2020-12-02T14:13:44.458" v="3" actId="17851"/>
      <pc:docMkLst>
        <pc:docMk/>
      </pc:docMkLst>
      <pc:sldChg chg="del">
        <pc:chgData name="Marija Širić" userId="ace65492-bad1-461a-91cc-35ded23a7aea" providerId="ADAL" clId="{06CEE1E6-1AD6-43BE-AEF0-2C9566B4CC5D}" dt="2020-12-02T14:13:30.765" v="0" actId="47"/>
        <pc:sldMkLst>
          <pc:docMk/>
          <pc:sldMk cId="1952752632" sldId="1522"/>
        </pc:sldMkLst>
      </pc:sldChg>
      <pc:sldChg chg="del">
        <pc:chgData name="Marija Širić" userId="ace65492-bad1-461a-91cc-35ded23a7aea" providerId="ADAL" clId="{06CEE1E6-1AD6-43BE-AEF0-2C9566B4CC5D}" dt="2020-12-02T14:13:30.765" v="0" actId="47"/>
        <pc:sldMkLst>
          <pc:docMk/>
          <pc:sldMk cId="1995050349" sldId="1523"/>
        </pc:sldMkLst>
      </pc:sldChg>
      <pc:sldChg chg="del">
        <pc:chgData name="Marija Širić" userId="ace65492-bad1-461a-91cc-35ded23a7aea" providerId="ADAL" clId="{06CEE1E6-1AD6-43BE-AEF0-2C9566B4CC5D}" dt="2020-12-02T14:13:30.765" v="0" actId="47"/>
        <pc:sldMkLst>
          <pc:docMk/>
          <pc:sldMk cId="203203085" sldId="1527"/>
        </pc:sldMkLst>
      </pc:sldChg>
      <pc:sldChg chg="del">
        <pc:chgData name="Marija Širić" userId="ace65492-bad1-461a-91cc-35ded23a7aea" providerId="ADAL" clId="{06CEE1E6-1AD6-43BE-AEF0-2C9566B4CC5D}" dt="2020-12-02T14:13:30.765" v="0" actId="47"/>
        <pc:sldMkLst>
          <pc:docMk/>
          <pc:sldMk cId="242452099" sldId="1528"/>
        </pc:sldMkLst>
      </pc:sldChg>
      <pc:sldChg chg="del">
        <pc:chgData name="Marija Širić" userId="ace65492-bad1-461a-91cc-35ded23a7aea" providerId="ADAL" clId="{06CEE1E6-1AD6-43BE-AEF0-2C9566B4CC5D}" dt="2020-12-02T14:13:30.765" v="0" actId="47"/>
        <pc:sldMkLst>
          <pc:docMk/>
          <pc:sldMk cId="3249496989" sldId="1529"/>
        </pc:sldMkLst>
      </pc:sldChg>
      <pc:sldChg chg="del">
        <pc:chgData name="Marija Širić" userId="ace65492-bad1-461a-91cc-35ded23a7aea" providerId="ADAL" clId="{06CEE1E6-1AD6-43BE-AEF0-2C9566B4CC5D}" dt="2020-12-02T14:13:30.765" v="0" actId="47"/>
        <pc:sldMkLst>
          <pc:docMk/>
          <pc:sldMk cId="1041029672" sldId="1530"/>
        </pc:sldMkLst>
      </pc:sldChg>
      <pc:sldChg chg="del">
        <pc:chgData name="Marija Širić" userId="ace65492-bad1-461a-91cc-35ded23a7aea" providerId="ADAL" clId="{06CEE1E6-1AD6-43BE-AEF0-2C9566B4CC5D}" dt="2020-12-02T14:13:30.765" v="0" actId="47"/>
        <pc:sldMkLst>
          <pc:docMk/>
          <pc:sldMk cId="895908902" sldId="1548"/>
        </pc:sldMkLst>
      </pc:sldChg>
      <pc:sldChg chg="del">
        <pc:chgData name="Marija Širić" userId="ace65492-bad1-461a-91cc-35ded23a7aea" providerId="ADAL" clId="{06CEE1E6-1AD6-43BE-AEF0-2C9566B4CC5D}" dt="2020-12-02T14:13:30.765" v="0" actId="47"/>
        <pc:sldMkLst>
          <pc:docMk/>
          <pc:sldMk cId="191844733" sldId="1554"/>
        </pc:sldMkLst>
      </pc:sldChg>
      <pc:sldChg chg="del">
        <pc:chgData name="Marija Širić" userId="ace65492-bad1-461a-91cc-35ded23a7aea" providerId="ADAL" clId="{06CEE1E6-1AD6-43BE-AEF0-2C9566B4CC5D}" dt="2020-12-02T14:13:30.765" v="0" actId="47"/>
        <pc:sldMkLst>
          <pc:docMk/>
          <pc:sldMk cId="2814928070" sldId="1555"/>
        </pc:sldMkLst>
      </pc:sldChg>
      <pc:sldChg chg="del">
        <pc:chgData name="Marija Širić" userId="ace65492-bad1-461a-91cc-35ded23a7aea" providerId="ADAL" clId="{06CEE1E6-1AD6-43BE-AEF0-2C9566B4CC5D}" dt="2020-12-02T14:13:40.929" v="2" actId="47"/>
        <pc:sldMkLst>
          <pc:docMk/>
          <pc:sldMk cId="95802792" sldId="1568"/>
        </pc:sldMkLst>
      </pc:sldChg>
      <pc:sldChg chg="del">
        <pc:chgData name="Marija Širić" userId="ace65492-bad1-461a-91cc-35ded23a7aea" providerId="ADAL" clId="{06CEE1E6-1AD6-43BE-AEF0-2C9566B4CC5D}" dt="2020-12-02T14:13:40.929" v="2" actId="47"/>
        <pc:sldMkLst>
          <pc:docMk/>
          <pc:sldMk cId="1121632048" sldId="1569"/>
        </pc:sldMkLst>
      </pc:sldChg>
      <pc:sldChg chg="del">
        <pc:chgData name="Marija Širić" userId="ace65492-bad1-461a-91cc-35ded23a7aea" providerId="ADAL" clId="{06CEE1E6-1AD6-43BE-AEF0-2C9566B4CC5D}" dt="2020-12-02T14:13:40.929" v="2" actId="47"/>
        <pc:sldMkLst>
          <pc:docMk/>
          <pc:sldMk cId="663701879" sldId="1570"/>
        </pc:sldMkLst>
      </pc:sldChg>
      <pc:sldChg chg="del">
        <pc:chgData name="Marija Širić" userId="ace65492-bad1-461a-91cc-35ded23a7aea" providerId="ADAL" clId="{06CEE1E6-1AD6-43BE-AEF0-2C9566B4CC5D}" dt="2020-12-02T14:13:40.929" v="2" actId="47"/>
        <pc:sldMkLst>
          <pc:docMk/>
          <pc:sldMk cId="564016003" sldId="1571"/>
        </pc:sldMkLst>
      </pc:sldChg>
      <pc:sldChg chg="del">
        <pc:chgData name="Marija Širić" userId="ace65492-bad1-461a-91cc-35ded23a7aea" providerId="ADAL" clId="{06CEE1E6-1AD6-43BE-AEF0-2C9566B4CC5D}" dt="2020-12-02T14:13:40.929" v="2" actId="47"/>
        <pc:sldMkLst>
          <pc:docMk/>
          <pc:sldMk cId="1835085667" sldId="1572"/>
        </pc:sldMkLst>
      </pc:sldChg>
      <pc:sldChg chg="del">
        <pc:chgData name="Marija Širić" userId="ace65492-bad1-461a-91cc-35ded23a7aea" providerId="ADAL" clId="{06CEE1E6-1AD6-43BE-AEF0-2C9566B4CC5D}" dt="2020-12-02T14:13:40.929" v="2" actId="47"/>
        <pc:sldMkLst>
          <pc:docMk/>
          <pc:sldMk cId="4089427176" sldId="1574"/>
        </pc:sldMkLst>
      </pc:sldChg>
      <pc:sldChg chg="del">
        <pc:chgData name="Marija Širić" userId="ace65492-bad1-461a-91cc-35ded23a7aea" providerId="ADAL" clId="{06CEE1E6-1AD6-43BE-AEF0-2C9566B4CC5D}" dt="2020-12-02T14:13:40.929" v="2" actId="47"/>
        <pc:sldMkLst>
          <pc:docMk/>
          <pc:sldMk cId="1632708313" sldId="1575"/>
        </pc:sldMkLst>
      </pc:sldChg>
      <pc:sldChg chg="del">
        <pc:chgData name="Marija Širić" userId="ace65492-bad1-461a-91cc-35ded23a7aea" providerId="ADAL" clId="{06CEE1E6-1AD6-43BE-AEF0-2C9566B4CC5D}" dt="2020-12-02T14:13:40.929" v="2" actId="47"/>
        <pc:sldMkLst>
          <pc:docMk/>
          <pc:sldMk cId="3701512482" sldId="1576"/>
        </pc:sldMkLst>
      </pc:sldChg>
      <pc:sldChg chg="del">
        <pc:chgData name="Marija Širić" userId="ace65492-bad1-461a-91cc-35ded23a7aea" providerId="ADAL" clId="{06CEE1E6-1AD6-43BE-AEF0-2C9566B4CC5D}" dt="2020-12-02T14:13:40.929" v="2" actId="47"/>
        <pc:sldMkLst>
          <pc:docMk/>
          <pc:sldMk cId="127278802" sldId="1577"/>
        </pc:sldMkLst>
      </pc:sldChg>
      <pc:sldChg chg="del">
        <pc:chgData name="Marija Širić" userId="ace65492-bad1-461a-91cc-35ded23a7aea" providerId="ADAL" clId="{06CEE1E6-1AD6-43BE-AEF0-2C9566B4CC5D}" dt="2020-12-02T14:13:40.929" v="2" actId="47"/>
        <pc:sldMkLst>
          <pc:docMk/>
          <pc:sldMk cId="931350960" sldId="1578"/>
        </pc:sldMkLst>
      </pc:sldChg>
      <pc:sldChg chg="del">
        <pc:chgData name="Marija Širić" userId="ace65492-bad1-461a-91cc-35ded23a7aea" providerId="ADAL" clId="{06CEE1E6-1AD6-43BE-AEF0-2C9566B4CC5D}" dt="2020-12-02T14:13:30.765" v="0" actId="47"/>
        <pc:sldMkLst>
          <pc:docMk/>
          <pc:sldMk cId="2958718091" sldId="1580"/>
        </pc:sldMkLst>
      </pc:sldChg>
      <pc:sldChg chg="del">
        <pc:chgData name="Marija Širić" userId="ace65492-bad1-461a-91cc-35ded23a7aea" providerId="ADAL" clId="{06CEE1E6-1AD6-43BE-AEF0-2C9566B4CC5D}" dt="2020-12-02T14:13:30.765" v="0" actId="47"/>
        <pc:sldMkLst>
          <pc:docMk/>
          <pc:sldMk cId="1408461044" sldId="1581"/>
        </pc:sldMkLst>
      </pc:sldChg>
      <pc:sldChg chg="del">
        <pc:chgData name="Marija Širić" userId="ace65492-bad1-461a-91cc-35ded23a7aea" providerId="ADAL" clId="{06CEE1E6-1AD6-43BE-AEF0-2C9566B4CC5D}" dt="2020-12-02T14:13:30.765" v="0" actId="47"/>
        <pc:sldMkLst>
          <pc:docMk/>
          <pc:sldMk cId="2830558011" sldId="1582"/>
        </pc:sldMkLst>
      </pc:sldChg>
      <pc:sldChg chg="del">
        <pc:chgData name="Marija Širić" userId="ace65492-bad1-461a-91cc-35ded23a7aea" providerId="ADAL" clId="{06CEE1E6-1AD6-43BE-AEF0-2C9566B4CC5D}" dt="2020-12-02T14:13:40.929" v="2" actId="47"/>
        <pc:sldMkLst>
          <pc:docMk/>
          <pc:sldMk cId="2880146369" sldId="1586"/>
        </pc:sldMkLst>
      </pc:sldChg>
      <pc:sldChg chg="del">
        <pc:chgData name="Marija Širić" userId="ace65492-bad1-461a-91cc-35ded23a7aea" providerId="ADAL" clId="{06CEE1E6-1AD6-43BE-AEF0-2C9566B4CC5D}" dt="2020-12-02T14:13:40.929" v="2" actId="47"/>
        <pc:sldMkLst>
          <pc:docMk/>
          <pc:sldMk cId="2794572895" sldId="1587"/>
        </pc:sldMkLst>
      </pc:sldChg>
      <pc:sldChg chg="del">
        <pc:chgData name="Marija Širić" userId="ace65492-bad1-461a-91cc-35ded23a7aea" providerId="ADAL" clId="{06CEE1E6-1AD6-43BE-AEF0-2C9566B4CC5D}" dt="2020-12-02T14:13:40.929" v="2" actId="47"/>
        <pc:sldMkLst>
          <pc:docMk/>
          <pc:sldMk cId="544092785" sldId="1588"/>
        </pc:sldMkLst>
      </pc:sldChg>
      <pc:sldChg chg="del">
        <pc:chgData name="Marija Širić" userId="ace65492-bad1-461a-91cc-35ded23a7aea" providerId="ADAL" clId="{06CEE1E6-1AD6-43BE-AEF0-2C9566B4CC5D}" dt="2020-12-02T14:13:30.765" v="0" actId="47"/>
        <pc:sldMkLst>
          <pc:docMk/>
          <pc:sldMk cId="1467616823" sldId="1598"/>
        </pc:sldMkLst>
      </pc:sldChg>
      <pc:sldChg chg="del">
        <pc:chgData name="Marija Širić" userId="ace65492-bad1-461a-91cc-35ded23a7aea" providerId="ADAL" clId="{06CEE1E6-1AD6-43BE-AEF0-2C9566B4CC5D}" dt="2020-12-02T14:13:30.765" v="0" actId="47"/>
        <pc:sldMkLst>
          <pc:docMk/>
          <pc:sldMk cId="2450517524" sldId="1599"/>
        </pc:sldMkLst>
      </pc:sldChg>
      <pc:sldChg chg="del">
        <pc:chgData name="Marija Širić" userId="ace65492-bad1-461a-91cc-35ded23a7aea" providerId="ADAL" clId="{06CEE1E6-1AD6-43BE-AEF0-2C9566B4CC5D}" dt="2020-12-02T14:13:30.765" v="0" actId="47"/>
        <pc:sldMkLst>
          <pc:docMk/>
          <pc:sldMk cId="2700885963" sldId="1600"/>
        </pc:sldMkLst>
      </pc:sldChg>
      <pc:sldChg chg="del">
        <pc:chgData name="Marija Širić" userId="ace65492-bad1-461a-91cc-35ded23a7aea" providerId="ADAL" clId="{06CEE1E6-1AD6-43BE-AEF0-2C9566B4CC5D}" dt="2020-12-02T14:13:30.765" v="0" actId="47"/>
        <pc:sldMkLst>
          <pc:docMk/>
          <pc:sldMk cId="974834215" sldId="1601"/>
        </pc:sldMkLst>
      </pc:sldChg>
      <pc:sldChg chg="del">
        <pc:chgData name="Marija Širić" userId="ace65492-bad1-461a-91cc-35ded23a7aea" providerId="ADAL" clId="{06CEE1E6-1AD6-43BE-AEF0-2C9566B4CC5D}" dt="2020-12-02T14:13:30.765" v="0" actId="47"/>
        <pc:sldMkLst>
          <pc:docMk/>
          <pc:sldMk cId="2421856763" sldId="1603"/>
        </pc:sldMkLst>
      </pc:sldChg>
      <pc:sldChg chg="del">
        <pc:chgData name="Marija Širić" userId="ace65492-bad1-461a-91cc-35ded23a7aea" providerId="ADAL" clId="{06CEE1E6-1AD6-43BE-AEF0-2C9566B4CC5D}" dt="2020-12-02T14:13:40.929" v="2" actId="47"/>
        <pc:sldMkLst>
          <pc:docMk/>
          <pc:sldMk cId="309661011" sldId="1607"/>
        </pc:sldMkLst>
      </pc:sldChg>
      <pc:sldChg chg="del">
        <pc:chgData name="Marija Širić" userId="ace65492-bad1-461a-91cc-35ded23a7aea" providerId="ADAL" clId="{06CEE1E6-1AD6-43BE-AEF0-2C9566B4CC5D}" dt="2020-12-02T14:13:40.929" v="2" actId="47"/>
        <pc:sldMkLst>
          <pc:docMk/>
          <pc:sldMk cId="2520211926" sldId="1608"/>
        </pc:sldMkLst>
      </pc:sldChg>
      <pc:sldChg chg="del">
        <pc:chgData name="Marija Širić" userId="ace65492-bad1-461a-91cc-35ded23a7aea" providerId="ADAL" clId="{06CEE1E6-1AD6-43BE-AEF0-2C9566B4CC5D}" dt="2020-12-02T14:13:40.929" v="2" actId="47"/>
        <pc:sldMkLst>
          <pc:docMk/>
          <pc:sldMk cId="1936741126" sldId="1609"/>
        </pc:sldMkLst>
      </pc:sldChg>
      <pc:sldChg chg="del">
        <pc:chgData name="Marija Širić" userId="ace65492-bad1-461a-91cc-35ded23a7aea" providerId="ADAL" clId="{06CEE1E6-1AD6-43BE-AEF0-2C9566B4CC5D}" dt="2020-12-02T14:13:40.929" v="2" actId="47"/>
        <pc:sldMkLst>
          <pc:docMk/>
          <pc:sldMk cId="4203097901" sldId="1610"/>
        </pc:sldMkLst>
      </pc:sldChg>
      <pc:sldChg chg="del">
        <pc:chgData name="Marija Širić" userId="ace65492-bad1-461a-91cc-35ded23a7aea" providerId="ADAL" clId="{06CEE1E6-1AD6-43BE-AEF0-2C9566B4CC5D}" dt="2020-12-02T14:13:30.765" v="0" actId="47"/>
        <pc:sldMkLst>
          <pc:docMk/>
          <pc:sldMk cId="3486115230" sldId="1613"/>
        </pc:sldMkLst>
      </pc:sldChg>
      <pc:sldChg chg="del">
        <pc:chgData name="Marija Širić" userId="ace65492-bad1-461a-91cc-35ded23a7aea" providerId="ADAL" clId="{06CEE1E6-1AD6-43BE-AEF0-2C9566B4CC5D}" dt="2020-12-02T14:13:40.929" v="2" actId="47"/>
        <pc:sldMkLst>
          <pc:docMk/>
          <pc:sldMk cId="3035962336" sldId="161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12/6/2020 11:43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12/6/2020 11:39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683C9CD-37C6-4B53-B210-CC8F66F90493}" type="datetime8">
              <a:rPr lang="en-US" smtClean="0"/>
              <a:t>12/6/2020 11:39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144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https://identityserver4.readthedocs.io/en/latest/topics/grant_types.html</a:t>
            </a:r>
          </a:p>
          <a:p>
            <a:r>
              <a:rPr lang="en-US" dirty="0"/>
              <a:t>https://identityserver4.readthedocs.io/en/latest/topics/reference_tokens.html</a:t>
            </a:r>
          </a:p>
          <a:p>
            <a:endParaRPr lang="en-US" dirty="0"/>
          </a:p>
          <a:p>
            <a:r>
              <a:rPr lang="en-US" dirty="0"/>
              <a:t>Reference tokens (instead of JWT)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FD745-3750-478E-AEB1-4E862CE1A0A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76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https://identityserver.io/training/</a:t>
            </a:r>
          </a:p>
          <a:p>
            <a:endParaRPr lang="en-US" dirty="0"/>
          </a:p>
          <a:p>
            <a:r>
              <a:rPr lang="en-US" dirty="0"/>
              <a:t>PKCE = Proof Key for Code Exchange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BED9E-78BD-4C4E-B037-F792E5B3793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02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Don’t trust external authentication providers to always return claims that you need – ask the user to fill in the data on first login – i.e. email, display name,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FD745-3750-478E-AEB1-4E862CE1A0A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115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BED9E-78BD-4C4E-B037-F792E5B3793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135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https://identityserver4.readthedocs.io/en/latest/topics/pop.html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FD745-3750-478E-AEB1-4E862CE1A0A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194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FD745-3750-478E-AEB1-4E862CE1A0A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256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9489B14-6501-4CD1-A820-B9AC2BB636AD}" type="datetime8">
              <a:rPr lang="en-US" smtClean="0"/>
              <a:t>12/6/2020 11:39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490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https://identityserver4.readthedocs.io/en/latest/intro/big_picture.html </a:t>
            </a:r>
          </a:p>
          <a:p>
            <a:r>
              <a:rPr lang="en-US" dirty="0"/>
              <a:t>https://identityserver.io/training/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FD745-3750-478E-AEB1-4E862CE1A0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90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https://identityserver.io/training/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BED9E-78BD-4C4E-B037-F792E5B379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391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FD745-3750-478E-AEB1-4E862CE1A0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542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go through:</a:t>
            </a:r>
          </a:p>
          <a:p>
            <a:pPr marL="171450" indent="-171450">
              <a:buFontTx/>
              <a:buChar char="-"/>
            </a:pPr>
            <a:r>
              <a:rPr lang="en-US" dirty="0"/>
              <a:t>OAuth history</a:t>
            </a:r>
          </a:p>
          <a:p>
            <a:pPr marL="171450" indent="-171450">
              <a:buFontTx/>
              <a:buChar char="-"/>
            </a:pPr>
            <a:r>
              <a:rPr lang="en-US" dirty="0"/>
              <a:t>OpenID history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DotNetOpenAuth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OpenID Connect, built upon OAuth 2.0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FD745-3750-478E-AEB1-4E862CE1A0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953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Token validation through introspection endpoint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BED9E-78BD-4C4E-B037-F792E5B3793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925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https://identityserver4.readthedocs.io/en/latest/intro/terminology.html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6BED9E-78BD-4C4E-B037-F792E5B3793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79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Identity resources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Claims about the user – user ID, name, email…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Named group of claims that can be requested with scope parameter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API resources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 functionality client wants to access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Group of scopes – logical API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FD745-3750-478E-AEB1-4E862CE1A0A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06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43EE18-BEC7-4A9D-89BE-F17855D1FA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002" y="2880"/>
            <a:ext cx="12424470" cy="698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96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, table&#10;&#10;Description automatically generated">
            <a:extLst>
              <a:ext uri="{FF2B5EF4-FFF2-40B4-BE49-F238E27FC236}">
                <a16:creationId xmlns:a16="http://schemas.microsoft.com/office/drawing/2014/main" id="{F2D0C1C5-A4A0-6449-926F-DD462AB82E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2" y="0"/>
            <a:ext cx="12434711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814D6FF-12FE-194D-B2E7-21DCE36E4F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637837" y="6011862"/>
            <a:ext cx="1258240" cy="62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37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, table&#10;&#10;Description automatically generated">
            <a:extLst>
              <a:ext uri="{FF2B5EF4-FFF2-40B4-BE49-F238E27FC236}">
                <a16:creationId xmlns:a16="http://schemas.microsoft.com/office/drawing/2014/main" id="{F2D0C1C5-A4A0-6449-926F-DD462AB82E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2" y="0"/>
            <a:ext cx="12434711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791199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814D6FF-12FE-194D-B2E7-21DCE36E4F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50837" y="6011862"/>
            <a:ext cx="1258240" cy="62912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50175F-EB1A-425D-B811-6C441472DCCA}"/>
              </a:ext>
            </a:extLst>
          </p:cNvPr>
          <p:cNvSpPr/>
          <p:nvPr userDrawn="1"/>
        </p:nvSpPr>
        <p:spPr bwMode="auto">
          <a:xfrm>
            <a:off x="6218237" y="0"/>
            <a:ext cx="6218238" cy="699452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785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471787A5-16DD-E14F-AEA9-9E887F6A9B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4639" y="5707062"/>
            <a:ext cx="1066798" cy="106679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55916C8-C6E9-9C49-B70C-1A49AECCE9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639" y="2906331"/>
            <a:ext cx="4892040" cy="1181862"/>
          </a:xfrm>
        </p:spPr>
        <p:txBody>
          <a:bodyPr wrap="square" anchor="ctr">
            <a:spAutoFit/>
          </a:bodyPr>
          <a:lstStyle>
            <a:lvl1pPr>
              <a:defRPr sz="3600" spc="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</p:spTree>
    <p:extLst>
      <p:ext uri="{BB962C8B-B14F-4D97-AF65-F5344CB8AC3E}">
        <p14:creationId xmlns:p14="http://schemas.microsoft.com/office/powerpoint/2010/main" val="10992616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145491" cy="3497263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1428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145491" y="3497262"/>
            <a:ext cx="4145491" cy="3497263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1428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290984" y="0"/>
            <a:ext cx="4145491" cy="3497263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1428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B04F72-0C3C-8244-8578-E81E05EE576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65637" y="1516062"/>
            <a:ext cx="3581399" cy="517065"/>
          </a:xfrm>
        </p:spPr>
        <p:txBody>
          <a:bodyPr/>
          <a:lstStyle>
            <a:lvl1pPr marL="0" indent="0" algn="ctr">
              <a:buNone/>
              <a:defRPr sz="2400" spc="600"/>
            </a:lvl1pPr>
          </a:lstStyle>
          <a:p>
            <a:pPr lvl="0"/>
            <a:r>
              <a:rPr lang="en-GB" dirty="0"/>
              <a:t>ADD TEXT HERE</a:t>
            </a:r>
            <a:endParaRPr lang="en-HR" dirty="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A4674AE2-E1FF-ED4F-8F60-B2513036704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2046" y="4987360"/>
            <a:ext cx="3581399" cy="517065"/>
          </a:xfrm>
        </p:spPr>
        <p:txBody>
          <a:bodyPr/>
          <a:lstStyle>
            <a:lvl1pPr marL="0" indent="0" algn="ctr">
              <a:buNone/>
              <a:defRPr sz="2400" spc="600"/>
            </a:lvl1pPr>
          </a:lstStyle>
          <a:p>
            <a:pPr lvl="0"/>
            <a:r>
              <a:rPr lang="en-GB" dirty="0"/>
              <a:t>ADD TEXT HERE</a:t>
            </a:r>
            <a:endParaRPr lang="en-HR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1E7C6529-3437-0E48-8D9E-08361E9E47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75597" y="4987360"/>
            <a:ext cx="3581399" cy="517065"/>
          </a:xfrm>
        </p:spPr>
        <p:txBody>
          <a:bodyPr/>
          <a:lstStyle>
            <a:lvl1pPr marL="0" indent="0" algn="ctr">
              <a:buNone/>
              <a:defRPr sz="2400" spc="600"/>
            </a:lvl1pPr>
          </a:lstStyle>
          <a:p>
            <a:pPr lvl="0"/>
            <a:r>
              <a:rPr lang="en-GB" dirty="0"/>
              <a:t>ADD TEXT HERE</a:t>
            </a:r>
            <a:endParaRPr lang="en-HR" dirty="0"/>
          </a:p>
        </p:txBody>
      </p:sp>
    </p:spTree>
    <p:extLst>
      <p:ext uri="{BB962C8B-B14F-4D97-AF65-F5344CB8AC3E}">
        <p14:creationId xmlns:p14="http://schemas.microsoft.com/office/powerpoint/2010/main" val="42249144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436475" cy="6994524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>
              <a:defRPr sz="1428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0152283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5978419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bird, table&#10;&#10;Description automatically generated">
            <a:extLst>
              <a:ext uri="{FF2B5EF4-FFF2-40B4-BE49-F238E27FC236}">
                <a16:creationId xmlns:a16="http://schemas.microsoft.com/office/drawing/2014/main" id="{F4870300-ACC4-3F46-BDFE-7E30E23F0F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2" y="0"/>
            <a:ext cx="12434711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19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sign with white text&#10;&#10;Description automatically generated">
            <a:extLst>
              <a:ext uri="{FF2B5EF4-FFF2-40B4-BE49-F238E27FC236}">
                <a16:creationId xmlns:a16="http://schemas.microsoft.com/office/drawing/2014/main" id="{5E030FE0-17D1-0643-99FA-D9C22F29AC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79" y="0"/>
            <a:ext cx="12423917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38857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740156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D Tech Closing logo slid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78AAFA-A130-4F66-B724-4DA2247898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6002" y="2879"/>
            <a:ext cx="12424470" cy="698876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355FE6-1A6B-BE49-8CBE-8AB883DA3B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37437" y="6011862"/>
            <a:ext cx="4648200" cy="629453"/>
          </a:xfrm>
        </p:spPr>
        <p:txBody>
          <a:bodyPr anchor="ctr"/>
          <a:lstStyle>
            <a:lvl1pPr marL="0" indent="0" algn="r">
              <a:buNone/>
              <a:defRPr sz="3200" b="1" i="0" spc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GB" dirty="0"/>
              <a:t>THANK YOU MESSAGE.</a:t>
            </a:r>
          </a:p>
        </p:txBody>
      </p:sp>
    </p:spTree>
    <p:extLst>
      <p:ext uri="{BB962C8B-B14F-4D97-AF65-F5344CB8AC3E}">
        <p14:creationId xmlns:p14="http://schemas.microsoft.com/office/powerpoint/2010/main" val="4248164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4BA597-190A-4715-868C-B5BF183948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444363" y="1206"/>
            <a:ext cx="6992112" cy="699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77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3379"/>
            <a:ext cx="12436474" cy="699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412565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9D6C5-5B29-49DD-ADA5-76AC26FBA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A9131-3187-4BDD-A599-4CD819A87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CF5177-8B88-4290-AF39-3667690974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8103" y="6502051"/>
            <a:ext cx="1103364" cy="2758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FAF5F-7D8E-4DF6-B740-A0BA349B8A1B}"/>
              </a:ext>
            </a:extLst>
          </p:cNvPr>
          <p:cNvSpPr txBox="1">
            <a:spLocks/>
          </p:cNvSpPr>
          <p:nvPr userDrawn="1"/>
        </p:nvSpPr>
        <p:spPr>
          <a:xfrm>
            <a:off x="855008" y="6502051"/>
            <a:ext cx="2798207" cy="372394"/>
          </a:xfrm>
          <a:prstGeom prst="rect">
            <a:avLst/>
          </a:prstGeom>
        </p:spPr>
        <p:txBody>
          <a:bodyPr vert="horz" lIns="93260" tIns="46630" rIns="93260" bIns="46630" rtlCol="0" anchor="ctr"/>
          <a:lstStyle>
            <a:defPPr>
              <a:defRPr lang="en-US"/>
            </a:defPPr>
            <a:lvl1pPr marL="0" algn="l" defTabSz="914330" rtl="0" eaLnBrk="1" latinLnBrk="0" hangingPunct="1">
              <a:defRPr sz="1200" kern="1200">
                <a:solidFill>
                  <a:srgbClr val="878787"/>
                </a:solidFill>
                <a:latin typeface="+mn-lt"/>
                <a:ea typeface="+mn-ea"/>
                <a:cs typeface="+mn-cs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24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www.seavus.com</a:t>
            </a:r>
          </a:p>
        </p:txBody>
      </p:sp>
    </p:spTree>
    <p:extLst>
      <p:ext uri="{BB962C8B-B14F-4D97-AF65-F5344CB8AC3E}">
        <p14:creationId xmlns:p14="http://schemas.microsoft.com/office/powerpoint/2010/main" val="1683549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9B219-8A23-46B4-9059-20F1BAD87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>
                <a:solidFill>
                  <a:srgbClr val="01895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B2CE0-6768-4D08-BCAE-7FEE62B2E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523733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B9856B-3FED-4B3F-AD18-0636433F84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8103" y="6502807"/>
            <a:ext cx="1103364" cy="2758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5514F-F1E9-4EE5-9131-1DF0E5DD896C}"/>
              </a:ext>
            </a:extLst>
          </p:cNvPr>
          <p:cNvSpPr txBox="1">
            <a:spLocks/>
          </p:cNvSpPr>
          <p:nvPr userDrawn="1"/>
        </p:nvSpPr>
        <p:spPr>
          <a:xfrm>
            <a:off x="855008" y="6503338"/>
            <a:ext cx="2798207" cy="372394"/>
          </a:xfrm>
          <a:prstGeom prst="rect">
            <a:avLst/>
          </a:prstGeom>
        </p:spPr>
        <p:txBody>
          <a:bodyPr vert="horz" lIns="93260" tIns="46630" rIns="93260" bIns="46630" rtlCol="0" anchor="ctr"/>
          <a:lstStyle>
            <a:defPPr>
              <a:defRPr lang="en-US"/>
            </a:defPPr>
            <a:lvl1pPr marL="0" algn="l" defTabSz="914330" rtl="0" eaLnBrk="1" latinLnBrk="0" hangingPunct="1">
              <a:defRPr sz="1200" kern="1200">
                <a:solidFill>
                  <a:srgbClr val="878787"/>
                </a:solidFill>
                <a:latin typeface="+mn-lt"/>
                <a:ea typeface="+mn-ea"/>
                <a:cs typeface="+mn-cs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24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www.seavus.com</a:t>
            </a:r>
          </a:p>
        </p:txBody>
      </p:sp>
    </p:spTree>
    <p:extLst>
      <p:ext uri="{BB962C8B-B14F-4D97-AF65-F5344CB8AC3E}">
        <p14:creationId xmlns:p14="http://schemas.microsoft.com/office/powerpoint/2010/main" val="157582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B42C2164-300B-6640-B4E4-994A14315B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90237" y="5861051"/>
            <a:ext cx="838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7477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ED564238-6504-FF49-B589-993D5E2607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90237" y="5861051"/>
            <a:ext cx="838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86020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02F7907-0C70-E94D-87E2-B5A80B43A7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90237" y="5861051"/>
            <a:ext cx="838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9430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EE4583A-08A4-FD4C-B661-C6C6888DC1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90237" y="5861051"/>
            <a:ext cx="838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8174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33C77E06-73AB-524B-928F-19921C69E2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90237" y="5861051"/>
            <a:ext cx="838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69660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, table&#10;&#10;Description automatically generated">
            <a:extLst>
              <a:ext uri="{FF2B5EF4-FFF2-40B4-BE49-F238E27FC236}">
                <a16:creationId xmlns:a16="http://schemas.microsoft.com/office/drawing/2014/main" id="{30734AB5-2949-0F48-8221-14AA9D6502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2" y="0"/>
            <a:ext cx="12434711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AC3B963-E166-4AB0-A4A0-3A019C3F39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637837" y="6011862"/>
            <a:ext cx="1258240" cy="62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163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ird, table&#10;&#10;Description automatically generated">
            <a:extLst>
              <a:ext uri="{FF2B5EF4-FFF2-40B4-BE49-F238E27FC236}">
                <a16:creationId xmlns:a16="http://schemas.microsoft.com/office/drawing/2014/main" id="{77BEBABC-F2AB-4447-939C-302BF015A3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2" y="0"/>
            <a:ext cx="12434711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7" name="Graphic 5">
            <a:extLst>
              <a:ext uri="{FF2B5EF4-FFF2-40B4-BE49-F238E27FC236}">
                <a16:creationId xmlns:a16="http://schemas.microsoft.com/office/drawing/2014/main" id="{BBE32D1C-B99C-9148-BDF9-1A702E1AD3B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637837" y="6011862"/>
            <a:ext cx="1258240" cy="62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658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1773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528" r:id="rId5"/>
    <p:sldLayoutId id="2147484529" r:id="rId6"/>
    <p:sldLayoutId id="2147484530" r:id="rId7"/>
    <p:sldLayoutId id="2147484531" r:id="rId8"/>
    <p:sldLayoutId id="2147484532" r:id="rId9"/>
    <p:sldLayoutId id="2147484534" r:id="rId10"/>
    <p:sldLayoutId id="2147484573" r:id="rId11"/>
    <p:sldLayoutId id="2147484535" r:id="rId12"/>
    <p:sldLayoutId id="2147484563" r:id="rId13"/>
    <p:sldLayoutId id="2147484564" r:id="rId14"/>
    <p:sldLayoutId id="2147484536" r:id="rId15"/>
    <p:sldLayoutId id="2147484537" r:id="rId16"/>
    <p:sldLayoutId id="2147484568" r:id="rId17"/>
    <p:sldLayoutId id="2147484538" r:id="rId18"/>
    <p:sldLayoutId id="2147484539" r:id="rId19"/>
    <p:sldLayoutId id="2147484559" r:id="rId20"/>
    <p:sldLayoutId id="2147484571" r:id="rId21"/>
    <p:sldLayoutId id="2147484572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roslavpopovic/auth-microservice-sample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tracker.ietf.org/doc/draft-ietf-oauth-browser-based-apps/?include_text=1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tools.ietf.org/html/rfc8628" TargetMode="Externa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s://www.identityserver.com/products/adminui" TargetMode="External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Aguafrommars/TheIdServer" TargetMode="External"/><Relationship Id="rId5" Type="http://schemas.openxmlformats.org/officeDocument/2006/relationships/hyperlink" Target="https://github.com/brunohbrito/JPProject.IdentityServer4.SSO" TargetMode="External"/><Relationship Id="rId10" Type="http://schemas.openxmlformats.org/officeDocument/2006/relationships/image" Target="../media/image40.png"/><Relationship Id="rId4" Type="http://schemas.openxmlformats.org/officeDocument/2006/relationships/hyperlink" Target="https://github.com/skoruba/IdentityServer4.Admin" TargetMode="External"/><Relationship Id="rId9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uendesoftware.com/products/identityserver" TargetMode="External"/><Relationship Id="rId2" Type="http://schemas.openxmlformats.org/officeDocument/2006/relationships/hyperlink" Target="https://leastprivilege.com/2020/10/01/the-future-of-identityserver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okta.com/blog/2020/04/09/whats-new-with-oauth-and-oidc" TargetMode="External"/><Relationship Id="rId3" Type="http://schemas.openxmlformats.org/officeDocument/2006/relationships/hyperlink" Target="https://identityserver4.readthedocs.io/en/latest/" TargetMode="External"/><Relationship Id="rId7" Type="http://schemas.openxmlformats.org/officeDocument/2006/relationships/hyperlink" Target="https://developer.okta.com/blog/2019/10/21/illustrated-guide-to-oauth-and-oidc" TargetMode="External"/><Relationship Id="rId2" Type="http://schemas.openxmlformats.org/officeDocument/2006/relationships/hyperlink" Target="https://docs.microsoft.com/en-us/aspnet/core/security/authentication/identity?view=aspnetcore-3.1&amp;tabs=visual-studio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identityserver.io/training/" TargetMode="External"/><Relationship Id="rId5" Type="http://schemas.openxmlformats.org/officeDocument/2006/relationships/hyperlink" Target="https://brockallen.com/" TargetMode="External"/><Relationship Id="rId4" Type="http://schemas.openxmlformats.org/officeDocument/2006/relationships/hyperlink" Target="https://leastprivilege.com/" TargetMode="External"/><Relationship Id="rId9" Type="http://schemas.openxmlformats.org/officeDocument/2006/relationships/hyperlink" Target="https://github.com/miroslavpopovic/auth-microservice-sample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760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73E63-6F71-4ABA-B56B-BC98E8FB8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IdentityServer4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BD2EC-7DAE-4504-A722-78A880D6FC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fontAlgn="ctr"/>
            <a:r>
              <a:rPr lang="en-US" dirty="0"/>
              <a:t>Protect your resources</a:t>
            </a:r>
          </a:p>
          <a:p>
            <a:pPr fontAlgn="ctr"/>
            <a:r>
              <a:rPr lang="en-US" dirty="0"/>
              <a:t>Authenticate users using a local account </a:t>
            </a:r>
            <a:br>
              <a:rPr lang="en-US" dirty="0"/>
            </a:br>
            <a:r>
              <a:rPr lang="en-US" dirty="0"/>
              <a:t>store or via an external identity provider</a:t>
            </a:r>
          </a:p>
          <a:p>
            <a:pPr fontAlgn="ctr"/>
            <a:r>
              <a:rPr lang="en-US" dirty="0"/>
              <a:t>Provide session management </a:t>
            </a:r>
            <a:br>
              <a:rPr lang="en-US" dirty="0"/>
            </a:br>
            <a:r>
              <a:rPr lang="en-US" dirty="0"/>
              <a:t>and single sign-on</a:t>
            </a:r>
          </a:p>
          <a:p>
            <a:pPr fontAlgn="ctr"/>
            <a:r>
              <a:rPr lang="en-US" dirty="0"/>
              <a:t>Manage and authenticate clients</a:t>
            </a:r>
          </a:p>
          <a:p>
            <a:pPr fontAlgn="ctr"/>
            <a:r>
              <a:rPr lang="en-US" dirty="0"/>
              <a:t>Issue identity and access tokens to clients</a:t>
            </a:r>
          </a:p>
          <a:p>
            <a:pPr fontAlgn="ctr"/>
            <a:r>
              <a:rPr lang="en-US" dirty="0"/>
              <a:t>Validate tokens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338720-B726-4732-A733-CD69BFFF5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847" y="2559436"/>
            <a:ext cx="2768491" cy="187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1324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ECC9A-5766-4DEB-8DB4-29BD99885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351F73-68CA-4686-94A1-B2BD3758BA18}"/>
              </a:ext>
            </a:extLst>
          </p:cNvPr>
          <p:cNvGrpSpPr/>
          <p:nvPr/>
        </p:nvGrpSpPr>
        <p:grpSpPr>
          <a:xfrm>
            <a:off x="6294437" y="1536626"/>
            <a:ext cx="5946642" cy="3209397"/>
            <a:chOff x="5516880" y="688156"/>
            <a:chExt cx="6164654" cy="354781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D3A8AC3-B116-4A9A-9D56-46394F1F2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880" y="768350"/>
              <a:ext cx="6164654" cy="346761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CAAA05-9C37-43F5-82C9-96726725A985}"/>
                </a:ext>
              </a:extLst>
            </p:cNvPr>
            <p:cNvSpPr txBox="1"/>
            <p:nvPr/>
          </p:nvSpPr>
          <p:spPr>
            <a:xfrm>
              <a:off x="8174063" y="688156"/>
              <a:ext cx="1836611" cy="528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24" dirty="0">
                  <a:solidFill>
                    <a:srgbClr val="71717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ASP.NET Core Identity</a:t>
              </a:r>
            </a:p>
            <a:p>
              <a:pPr algn="ctr"/>
              <a:r>
                <a:rPr lang="en-US" sz="1224" dirty="0">
                  <a:solidFill>
                    <a:srgbClr val="71717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+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0AC7273-68A4-4538-8D10-2F06AF293F81}"/>
              </a:ext>
            </a:extLst>
          </p:cNvPr>
          <p:cNvSpPr txBox="1"/>
          <p:nvPr/>
        </p:nvSpPr>
        <p:spPr>
          <a:xfrm>
            <a:off x="7437437" y="6316662"/>
            <a:ext cx="4221925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</a:rPr>
              <a:t>Image taken from IdentityServer4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33333180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CC392-8056-40EF-9F71-73759401B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27172-55C8-43B6-9546-412BC49D3A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Identity resources</a:t>
            </a:r>
          </a:p>
          <a:p>
            <a:r>
              <a:rPr lang="en-US" dirty="0"/>
              <a:t>API 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7DABD6-1834-41C1-AAF4-C458379BC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942" y="1276674"/>
            <a:ext cx="6661765" cy="444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8202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5B3675D-8242-4D7A-B225-5ABF71AC8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762" y="1278281"/>
            <a:ext cx="6656944" cy="4437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0AB9D3-6A7C-4BC7-A167-BBC4DA796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28B3E-4B51-4F81-9CBD-0A231A3F72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Accesses to resources</a:t>
            </a:r>
          </a:p>
          <a:p>
            <a:r>
              <a:rPr lang="en-US" dirty="0"/>
              <a:t>Need to be authorized</a:t>
            </a:r>
          </a:p>
        </p:txBody>
      </p:sp>
    </p:spTree>
    <p:extLst>
      <p:ext uri="{BB962C8B-B14F-4D97-AF65-F5344CB8AC3E}">
        <p14:creationId xmlns:p14="http://schemas.microsoft.com/office/powerpoint/2010/main" val="55115390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AB9D3-6A7C-4BC7-A167-BBC4DA796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owners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28B3E-4B51-4F81-9CBD-0A231A3F72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Practically, users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A19FCC-67A1-444B-B9D9-0923E531D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762" y="1278281"/>
            <a:ext cx="6656944" cy="443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8305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AB9D3-6A7C-4BC7-A167-BBC4DA796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28B3E-4B51-4F81-9CBD-0A231A3F72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Confirming </a:t>
            </a:r>
            <a:br>
              <a:rPr lang="en-US" dirty="0"/>
            </a:br>
            <a:r>
              <a:rPr lang="en-US" dirty="0"/>
              <a:t>user identity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421567-7E62-4F1C-8CED-886187ADF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76" y="1281052"/>
            <a:ext cx="6648630" cy="443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5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AB9D3-6A7C-4BC7-A167-BBC4DA796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28B3E-4B51-4F81-9CBD-0A231A3F72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Allowing the access to</a:t>
            </a:r>
            <a:br>
              <a:rPr lang="en-US" dirty="0"/>
            </a:br>
            <a:r>
              <a:rPr lang="en-US" dirty="0"/>
              <a:t>a specific functionality</a:t>
            </a:r>
            <a:br>
              <a:rPr lang="en-US" dirty="0"/>
            </a:br>
            <a:r>
              <a:rPr lang="en-US" dirty="0"/>
              <a:t>or resource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A36FF2-F6F0-489E-B9AD-220604658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75" y="1278863"/>
            <a:ext cx="6655198" cy="443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3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06600-654E-496C-BF2A-2C4BA144D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853BB-B330-47F0-8F11-6E10D9DF81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Claim</a:t>
            </a:r>
          </a:p>
          <a:p>
            <a:pPr lvl="1"/>
            <a:r>
              <a:rPr lang="en-US" dirty="0"/>
              <a:t>One piece of information</a:t>
            </a:r>
          </a:p>
          <a:p>
            <a:r>
              <a:rPr lang="en-US" dirty="0"/>
              <a:t>Scopes</a:t>
            </a:r>
          </a:p>
          <a:p>
            <a:pPr lvl="1"/>
            <a:r>
              <a:rPr lang="en-US" dirty="0"/>
              <a:t>Something you want to protect and client wants to access</a:t>
            </a:r>
          </a:p>
          <a:p>
            <a:r>
              <a:rPr lang="en-US" dirty="0"/>
              <a:t>Tokens</a:t>
            </a:r>
          </a:p>
          <a:p>
            <a:pPr lvl="1"/>
            <a:r>
              <a:rPr lang="en-US" dirty="0"/>
              <a:t>Access token, Identity Token, Refresh token</a:t>
            </a:r>
          </a:p>
          <a:p>
            <a:pPr lvl="1"/>
            <a:r>
              <a:rPr lang="en-US" dirty="0"/>
              <a:t>JWT </a:t>
            </a:r>
          </a:p>
          <a:p>
            <a:r>
              <a:rPr lang="en-US" dirty="0"/>
              <a:t>Grant types / flows</a:t>
            </a:r>
          </a:p>
          <a:p>
            <a:pPr lvl="1"/>
            <a:r>
              <a:rPr lang="en-US" dirty="0"/>
              <a:t>Non-interactive – client credentials flow</a:t>
            </a:r>
          </a:p>
          <a:p>
            <a:pPr lvl="1"/>
            <a:r>
              <a:rPr lang="en-US" dirty="0"/>
              <a:t>Interactive – authorization code flow with PKCE, device flow</a:t>
            </a:r>
          </a:p>
        </p:txBody>
      </p:sp>
    </p:spTree>
    <p:extLst>
      <p:ext uri="{BB962C8B-B14F-4D97-AF65-F5344CB8AC3E}">
        <p14:creationId xmlns:p14="http://schemas.microsoft.com/office/powerpoint/2010/main" val="35437362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8172-A0C4-4BE6-9E2C-5F47A741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Authorization code flow with PKCE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62D87-5F54-4E30-8FAB-6D8E752943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48" dirty="0" err="1"/>
              <a:t>code_verifier</a:t>
            </a:r>
            <a:r>
              <a:rPr lang="en-US" sz="2448" dirty="0"/>
              <a:t> = random</a:t>
            </a:r>
          </a:p>
          <a:p>
            <a:r>
              <a:rPr lang="en-US" sz="2448" dirty="0" err="1"/>
              <a:t>code_challenge</a:t>
            </a:r>
            <a:r>
              <a:rPr lang="en-US" sz="2448" dirty="0"/>
              <a:t> = hash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892B47-B076-441C-92E4-7B71DDC8F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212" y="1287462"/>
            <a:ext cx="6825495" cy="45898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35E2F6-DA80-4F02-BE52-DCAFB906CF87}"/>
              </a:ext>
            </a:extLst>
          </p:cNvPr>
          <p:cNvSpPr txBox="1"/>
          <p:nvPr/>
        </p:nvSpPr>
        <p:spPr>
          <a:xfrm>
            <a:off x="855768" y="5842242"/>
            <a:ext cx="2869733" cy="542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28" dirty="0"/>
              <a:t>Image taken from IdentityServer4</a:t>
            </a:r>
            <a:br>
              <a:rPr lang="en-US" sz="1428" dirty="0"/>
            </a:br>
            <a:r>
              <a:rPr lang="en-US" sz="1428" dirty="0"/>
              <a:t>workshop by Dominick Baier</a:t>
            </a:r>
          </a:p>
        </p:txBody>
      </p:sp>
    </p:spTree>
    <p:extLst>
      <p:ext uri="{BB962C8B-B14F-4D97-AF65-F5344CB8AC3E}">
        <p14:creationId xmlns:p14="http://schemas.microsoft.com/office/powerpoint/2010/main" val="231361815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486652-8C29-4AC6-A4BA-30BC592A23AE}"/>
              </a:ext>
            </a:extLst>
          </p:cNvPr>
          <p:cNvSpPr/>
          <p:nvPr/>
        </p:nvSpPr>
        <p:spPr bwMode="auto">
          <a:xfrm>
            <a:off x="3627437" y="0"/>
            <a:ext cx="2590800" cy="699452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55882B0-7703-40D5-A294-2485890BC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E40EE6-52BA-42D7-8B8A-3DD2C336D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837" y="677862"/>
            <a:ext cx="8564465" cy="57230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989343-4EAB-4457-A414-B8CC003D257D}"/>
              </a:ext>
            </a:extLst>
          </p:cNvPr>
          <p:cNvSpPr txBox="1"/>
          <p:nvPr/>
        </p:nvSpPr>
        <p:spPr>
          <a:xfrm>
            <a:off x="3807945" y="6513076"/>
            <a:ext cx="7391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https://github.com/miroslavpopovic/auth-microservice-sample/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61410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3050" y="1058862"/>
            <a:ext cx="4937760" cy="3200400"/>
          </a:xfrm>
        </p:spPr>
        <p:txBody>
          <a:bodyPr/>
          <a:lstStyle/>
          <a:p>
            <a:r>
              <a:rPr lang="en-US" sz="4400" b="1" dirty="0"/>
              <a:t>Building an auth microservice with ASP.NET Core Identity and </a:t>
            </a:r>
            <a:r>
              <a:rPr lang="en-US" sz="4400" b="1" dirty="0" err="1"/>
              <a:t>IdentityServer</a:t>
            </a:r>
            <a:endParaRPr lang="en-US" sz="4400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73050" y="4487862"/>
            <a:ext cx="4937760" cy="914400"/>
          </a:xfrm>
        </p:spPr>
        <p:txBody>
          <a:bodyPr/>
          <a:lstStyle/>
          <a:p>
            <a:r>
              <a:rPr lang="en-US" dirty="0"/>
              <a:t>Miroslav Popovic</a:t>
            </a:r>
          </a:p>
          <a:p>
            <a:r>
              <a:rPr lang="en-US" sz="2400" dirty="0"/>
              <a:t>Technical Lead @Seavus</a:t>
            </a:r>
          </a:p>
          <a:p>
            <a:r>
              <a:rPr lang="en-US" sz="1400" dirty="0"/>
              <a:t>@miroslavpopovic</a:t>
            </a:r>
            <a:br>
              <a:rPr lang="en-US" sz="1400" dirty="0"/>
            </a:br>
            <a:r>
              <a:rPr lang="en-US" sz="1400" dirty="0"/>
              <a:t>miroslavpopovic.com</a:t>
            </a:r>
          </a:p>
        </p:txBody>
      </p:sp>
    </p:spTree>
    <p:extLst>
      <p:ext uri="{BB962C8B-B14F-4D97-AF65-F5344CB8AC3E}">
        <p14:creationId xmlns:p14="http://schemas.microsoft.com/office/powerpoint/2010/main" val="355754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F2009-957C-4239-9FC9-1C7561E4E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ASP.NET Core project with Identity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6074D-8EAA-4341-A8BB-A1F7C7A5C4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Implement 2FA auth</a:t>
            </a:r>
          </a:p>
          <a:p>
            <a:r>
              <a:rPr lang="en-US" dirty="0"/>
              <a:t>Implement email </a:t>
            </a:r>
            <a:br>
              <a:rPr lang="en-US" dirty="0"/>
            </a:br>
            <a:r>
              <a:rPr lang="en-US" dirty="0"/>
              <a:t>service with </a:t>
            </a:r>
            <a:r>
              <a:rPr lang="en-US" dirty="0" err="1"/>
              <a:t>MailKit</a:t>
            </a:r>
            <a:endParaRPr lang="en-US" dirty="0"/>
          </a:p>
          <a:p>
            <a:r>
              <a:rPr lang="en-US" dirty="0"/>
              <a:t>Extend </a:t>
            </a:r>
            <a:r>
              <a:rPr lang="en-US" dirty="0" err="1"/>
              <a:t>IdentityUser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1B9168-55CD-409F-8EDC-564890012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437" y="1973262"/>
            <a:ext cx="6504050" cy="310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4430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D02CD-EF9D-41F7-A0CE-81E886B54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Including IdentityServer4.AspNetIdentity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13957-D2DF-489A-AD40-20B1AC4195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Configuring Startup</a:t>
            </a:r>
          </a:p>
          <a:p>
            <a:r>
              <a:rPr lang="en-US" dirty="0"/>
              <a:t>Defining resources</a:t>
            </a:r>
          </a:p>
          <a:p>
            <a:r>
              <a:rPr lang="en-US" dirty="0"/>
              <a:t>Defining clients</a:t>
            </a:r>
          </a:p>
          <a:p>
            <a:r>
              <a:rPr lang="en-US" dirty="0"/>
              <a:t>Configuring Consent page</a:t>
            </a:r>
          </a:p>
          <a:p>
            <a:r>
              <a:rPr lang="en-US" dirty="0"/>
              <a:t>Configuring Device </a:t>
            </a:r>
            <a:br>
              <a:rPr lang="en-US" dirty="0"/>
            </a:br>
            <a:r>
              <a:rPr lang="en-US" dirty="0"/>
              <a:t>Authorization page</a:t>
            </a:r>
          </a:p>
          <a:p>
            <a:r>
              <a:rPr lang="en-US" sz="2448" dirty="0"/>
              <a:t>/.well-known/</a:t>
            </a:r>
            <a:r>
              <a:rPr lang="en-US" sz="2448" dirty="0" err="1"/>
              <a:t>openid</a:t>
            </a:r>
            <a:r>
              <a:rPr lang="en-US" sz="2448" dirty="0"/>
              <a:t>-configuration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821119-3495-4FB9-A9BE-5347E9F42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4872" y="1378816"/>
            <a:ext cx="6156901" cy="423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5302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B6D18-DD2E-4E0E-8490-8AC7CD0C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Console / Worker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9D17A-57BF-435E-A5AD-7D2DD1A333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Use of </a:t>
            </a:r>
            <a:r>
              <a:rPr lang="en-US" dirty="0" err="1"/>
              <a:t>IdentityModel</a:t>
            </a:r>
            <a:r>
              <a:rPr lang="en-US" dirty="0"/>
              <a:t> library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12184E-7383-455D-A357-F5466C805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637" y="1311403"/>
            <a:ext cx="5187264" cy="437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72271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8B2BD-9625-4C6F-9A52-E6EF4EDE8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AA0D8-E2C4-4B29-B2FB-EEFAD777D6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Same token for MVC</a:t>
            </a:r>
            <a:br>
              <a:rPr lang="en-US" dirty="0"/>
            </a:br>
            <a:r>
              <a:rPr lang="en-US" dirty="0"/>
              <a:t>app and API</a:t>
            </a:r>
          </a:p>
          <a:p>
            <a:r>
              <a:rPr lang="en-US" dirty="0"/>
              <a:t>Getting new token for API</a:t>
            </a:r>
          </a:p>
          <a:p>
            <a:r>
              <a:rPr lang="en-US" dirty="0"/>
              <a:t>Calling API through </a:t>
            </a:r>
            <a:br>
              <a:rPr lang="en-US" dirty="0"/>
            </a:br>
            <a:r>
              <a:rPr lang="en-US" dirty="0"/>
              <a:t>another API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1B6BD0-256F-4B8B-8675-9087046E1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637" y="1138696"/>
            <a:ext cx="6224966" cy="471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7253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71079-F46F-4BE6-95E0-2CEF05A70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00B37-C78D-495C-996A-603BCD21C0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2400657"/>
          </a:xfrm>
        </p:spPr>
        <p:txBody>
          <a:bodyPr/>
          <a:lstStyle/>
          <a:p>
            <a:r>
              <a:rPr lang="en-US" dirty="0"/>
              <a:t>Uses </a:t>
            </a:r>
            <a:r>
              <a:rPr lang="en-US" dirty="0" err="1"/>
              <a:t>oidc</a:t>
            </a:r>
            <a:r>
              <a:rPr lang="en-US" dirty="0"/>
              <a:t>-client library</a:t>
            </a:r>
          </a:p>
          <a:p>
            <a:r>
              <a:rPr lang="en-US" dirty="0"/>
              <a:t>Not recommended</a:t>
            </a:r>
          </a:p>
          <a:p>
            <a:r>
              <a:rPr lang="en-US" dirty="0"/>
              <a:t>IETF Draft: </a:t>
            </a:r>
            <a:r>
              <a:rPr lang="en-US" dirty="0">
                <a:hlinkClick r:id="rId3"/>
              </a:rPr>
              <a:t>OAuth 2.0 for</a:t>
            </a:r>
            <a:br>
              <a:rPr lang="en-US" dirty="0">
                <a:hlinkClick r:id="rId3"/>
              </a:rPr>
            </a:br>
            <a:r>
              <a:rPr lang="en-US" dirty="0">
                <a:hlinkClick r:id="rId3"/>
              </a:rPr>
              <a:t>browser-based apps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DFD816-08C0-44E7-B118-7FBC73797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837" y="1051130"/>
            <a:ext cx="6199027" cy="489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0153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1E692-51C7-4503-B45E-2F56A1CB1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FE911-C87F-458B-95C7-7D9EFE966C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Intended for devices </a:t>
            </a:r>
            <a:br>
              <a:rPr lang="en-US" dirty="0"/>
            </a:br>
            <a:r>
              <a:rPr lang="en-US" dirty="0"/>
              <a:t>without browser</a:t>
            </a:r>
          </a:p>
          <a:p>
            <a:pPr lvl="1"/>
            <a:r>
              <a:rPr lang="en-US" dirty="0"/>
              <a:t>i.e. smart TVs, gaming consoles…</a:t>
            </a:r>
          </a:p>
          <a:p>
            <a:r>
              <a:rPr lang="en-US" dirty="0"/>
              <a:t>Simulated with WPF</a:t>
            </a:r>
          </a:p>
          <a:p>
            <a:r>
              <a:rPr lang="en-US" dirty="0">
                <a:hlinkClick r:id="rId2"/>
              </a:rPr>
              <a:t>RFC 8628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BC44E7-D5C1-40AC-9872-8EC7EEB32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306" y="1058862"/>
            <a:ext cx="5516396" cy="440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0576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7A3DF-BF2F-440D-92E8-3E6295FFF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Switching to </a:t>
            </a:r>
            <a:r>
              <a:rPr lang="en-US" dirty="0" err="1"/>
              <a:t>db</a:t>
            </a:r>
            <a:r>
              <a:rPr lang="en-US" dirty="0"/>
              <a:t> resources / clients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EF9C6-6D63-4B06-A374-9D9966A9A1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Adding Admin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E59D3A-5FA7-4B32-9FDF-3727E41FD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158" y="2275373"/>
            <a:ext cx="7657615" cy="244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69347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AEDEF-C8AC-4556-A37D-CACE68A88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F336B-9CDE-4F0C-A716-418BCE6D9C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1902059"/>
          </a:xfrm>
        </p:spPr>
        <p:txBody>
          <a:bodyPr/>
          <a:lstStyle/>
          <a:p>
            <a:r>
              <a:rPr lang="en-US" dirty="0"/>
              <a:t>Docker</a:t>
            </a:r>
          </a:p>
          <a:p>
            <a:r>
              <a:rPr lang="en-US" dirty="0"/>
              <a:t>Docker Compose</a:t>
            </a:r>
          </a:p>
          <a:p>
            <a:r>
              <a:rPr lang="en-US" dirty="0"/>
              <a:t>Project </a:t>
            </a:r>
            <a:r>
              <a:rPr lang="en-US" dirty="0" err="1"/>
              <a:t>Tye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A138B1-4020-48B7-B5C4-C67173634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414" y="2221727"/>
            <a:ext cx="3557293" cy="255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1728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F156F1-DFAB-480B-9A9B-FBF956A97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&amp; tricks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642D52-3741-4D8F-8F53-AF9D2D1C1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808" y="1362782"/>
            <a:ext cx="5628772" cy="426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3210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B882D-E2BB-4908-8BC0-6DB21A4C1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&amp; tricks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A70D4-9448-47F4-A643-BC4102CCC4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Don’t add many claims to access tokens</a:t>
            </a:r>
          </a:p>
          <a:p>
            <a:r>
              <a:rPr lang="en-US" dirty="0"/>
              <a:t>Don’t include secure data to JWT tokens</a:t>
            </a:r>
          </a:p>
          <a:p>
            <a:r>
              <a:rPr lang="en-US" dirty="0"/>
              <a:t>Don’t store tokens to </a:t>
            </a:r>
            <a:r>
              <a:rPr lang="en-US" dirty="0" err="1"/>
              <a:t>localStorage</a:t>
            </a:r>
            <a:r>
              <a:rPr lang="en-US" dirty="0"/>
              <a:t> in browser-based apps</a:t>
            </a:r>
          </a:p>
          <a:p>
            <a:r>
              <a:rPr lang="en-US" dirty="0"/>
              <a:t>Use BFF architecture for browser-based apps</a:t>
            </a:r>
          </a:p>
          <a:p>
            <a:r>
              <a:rPr lang="en-US" dirty="0"/>
              <a:t>Use authorization code flow with PKCE for native apps too</a:t>
            </a:r>
          </a:p>
          <a:p>
            <a:r>
              <a:rPr lang="en-US" dirty="0"/>
              <a:t>Use rotation for refresh tokens (default behavior) and prevent reply attacks</a:t>
            </a:r>
          </a:p>
        </p:txBody>
      </p:sp>
    </p:spTree>
    <p:extLst>
      <p:ext uri="{BB962C8B-B14F-4D97-AF65-F5344CB8AC3E}">
        <p14:creationId xmlns:p14="http://schemas.microsoft.com/office/powerpoint/2010/main" val="365409746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484B2E-5D02-486A-9A4B-EC26D113F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F95D23-9295-4419-94F8-16793D0F0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639" y="1164093"/>
            <a:ext cx="5761632" cy="395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44947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B882D-E2BB-4908-8BC0-6DB21A4C1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&amp; tricks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A70D4-9448-47F4-A643-BC4102CCC4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Handle new users in external auth callback</a:t>
            </a:r>
          </a:p>
          <a:p>
            <a:pPr lvl="1"/>
            <a:r>
              <a:rPr lang="en-US" dirty="0"/>
              <a:t>i.e. ask them to fill in the data, don’t trust that provider will return it</a:t>
            </a:r>
          </a:p>
          <a:p>
            <a:r>
              <a:rPr lang="en-US" dirty="0"/>
              <a:t>Use </a:t>
            </a:r>
            <a:r>
              <a:rPr lang="en-US" dirty="0" err="1"/>
              <a:t>IdentityServer</a:t>
            </a:r>
            <a:r>
              <a:rPr lang="en-US" dirty="0"/>
              <a:t> as Federation Gateway</a:t>
            </a:r>
          </a:p>
          <a:p>
            <a:r>
              <a:rPr lang="en-US" dirty="0"/>
              <a:t>Use </a:t>
            </a:r>
            <a:r>
              <a:rPr lang="en-US" dirty="0" err="1"/>
              <a:t>IdentityModel</a:t>
            </a:r>
            <a:r>
              <a:rPr lang="en-US" dirty="0"/>
              <a:t> library for .NET clients</a:t>
            </a:r>
          </a:p>
          <a:p>
            <a:r>
              <a:rPr lang="en-US" dirty="0"/>
              <a:t>Create the strategy for encryption key rotation</a:t>
            </a:r>
          </a:p>
        </p:txBody>
      </p:sp>
    </p:spTree>
    <p:extLst>
      <p:ext uri="{BB962C8B-B14F-4D97-AF65-F5344CB8AC3E}">
        <p14:creationId xmlns:p14="http://schemas.microsoft.com/office/powerpoint/2010/main" val="377378392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8E916F-65D4-47E5-AC89-F2958DEA7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concepts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7E7166-2840-4A76-ACDC-3DE2128FE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968" y="1751752"/>
            <a:ext cx="6218238" cy="349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14407-33A2-43CE-A88E-00D27DECE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E2474-D193-4FB9-8F6B-70FA246505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Single-sign on</a:t>
            </a:r>
          </a:p>
          <a:p>
            <a:r>
              <a:rPr lang="en-US" dirty="0"/>
              <a:t>Single-sign out</a:t>
            </a:r>
          </a:p>
          <a:p>
            <a:pPr lvl="1"/>
            <a:r>
              <a:rPr lang="en-US" dirty="0"/>
              <a:t>Complicated – front-channel, back-channel</a:t>
            </a:r>
          </a:p>
          <a:p>
            <a:pPr lvl="1"/>
            <a:r>
              <a:rPr lang="en-US" dirty="0"/>
              <a:t>Not all external providers support it</a:t>
            </a:r>
          </a:p>
          <a:p>
            <a:r>
              <a:rPr lang="en-US" dirty="0"/>
              <a:t>Key material</a:t>
            </a:r>
          </a:p>
          <a:p>
            <a:pPr lvl="1"/>
            <a:r>
              <a:rPr lang="en-US" dirty="0" err="1"/>
              <a:t>AddSigningCredentials</a:t>
            </a:r>
            <a:r>
              <a:rPr lang="en-US" dirty="0"/>
              <a:t>, </a:t>
            </a:r>
            <a:r>
              <a:rPr lang="en-US" dirty="0" err="1"/>
              <a:t>AddDeveloperSigningCredential</a:t>
            </a:r>
            <a:r>
              <a:rPr lang="en-US" dirty="0"/>
              <a:t>, </a:t>
            </a:r>
            <a:r>
              <a:rPr lang="en-US" dirty="0" err="1"/>
              <a:t>AddValidationKey</a:t>
            </a:r>
            <a:endParaRPr lang="en-US" dirty="0"/>
          </a:p>
          <a:p>
            <a:r>
              <a:rPr lang="en-US" dirty="0"/>
              <a:t>Proof of possession tokens</a:t>
            </a:r>
          </a:p>
          <a:p>
            <a:pPr lvl="1"/>
            <a:r>
              <a:rPr lang="en-US" dirty="0"/>
              <a:t>Bound to client </a:t>
            </a:r>
            <a:r>
              <a:rPr lang="en-US"/>
              <a:t>that requested </a:t>
            </a:r>
            <a:r>
              <a:rPr lang="en-US" dirty="0"/>
              <a:t>the token</a:t>
            </a:r>
          </a:p>
        </p:txBody>
      </p:sp>
    </p:spTree>
    <p:extLst>
      <p:ext uri="{BB962C8B-B14F-4D97-AF65-F5344CB8AC3E}">
        <p14:creationId xmlns:p14="http://schemas.microsoft.com/office/powerpoint/2010/main" val="100996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446458-ABB3-400F-8775-FD706B65A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words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B44F5A-1CBE-4319-BB6F-BC2599346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037" y="1596230"/>
            <a:ext cx="4901160" cy="380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17844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20FF9-AA7C-47BC-92EB-1E228ADE2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things to look 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93162-D994-428C-B213-2DDDC40E75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Admin interfaces</a:t>
            </a:r>
          </a:p>
          <a:p>
            <a:pPr lvl="1"/>
            <a:r>
              <a:rPr lang="en-US" sz="2040" dirty="0">
                <a:hlinkClick r:id="rId3"/>
              </a:rPr>
              <a:t>https://www.identityserver.com/products/adminui</a:t>
            </a:r>
            <a:endParaRPr lang="en-US" sz="2040" dirty="0"/>
          </a:p>
          <a:p>
            <a:pPr lvl="1"/>
            <a:r>
              <a:rPr lang="en-US" sz="2040" dirty="0">
                <a:hlinkClick r:id="rId4"/>
              </a:rPr>
              <a:t>https://github.com/skoruba/IdentityServer4.Admin</a:t>
            </a:r>
            <a:endParaRPr lang="en-US" sz="2040" dirty="0"/>
          </a:p>
          <a:p>
            <a:pPr lvl="1"/>
            <a:r>
              <a:rPr lang="en-US" sz="2040" dirty="0">
                <a:hlinkClick r:id="rId5"/>
              </a:rPr>
              <a:t>https://github.com/brunohbrito/JPProject.IdentityServer4.SSO</a:t>
            </a:r>
            <a:endParaRPr lang="en-US" sz="2040" dirty="0"/>
          </a:p>
          <a:p>
            <a:pPr lvl="1"/>
            <a:r>
              <a:rPr lang="en-US" sz="2040" dirty="0">
                <a:hlinkClick r:id="rId6"/>
              </a:rPr>
              <a:t>https://github.com/Aguafrommars/TheIdServer</a:t>
            </a:r>
            <a:r>
              <a:rPr lang="en-US" sz="2040" dirty="0"/>
              <a:t> </a:t>
            </a:r>
          </a:p>
          <a:p>
            <a:r>
              <a:rPr lang="en-US" dirty="0"/>
              <a:t>Policy / permission servers</a:t>
            </a:r>
          </a:p>
          <a:p>
            <a:pPr lvl="1"/>
            <a:r>
              <a:rPr lang="en-US" dirty="0">
                <a:hlinkClick r:id="" action="ppaction://noaction"/>
              </a:rPr>
              <a:t>https://policyserver.io/</a:t>
            </a:r>
          </a:p>
          <a:p>
            <a:pPr lvl="1"/>
            <a:r>
              <a:rPr lang="en-US" dirty="0">
                <a:hlinkClick r:id="" action="ppaction://noaction"/>
              </a:rPr>
              <a:t>https://github.com/Xabaril/Balea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432127-021C-4C73-B174-D121F64EED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63" y="653614"/>
            <a:ext cx="3065502" cy="17243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856AD4-1C3C-4B6F-8B9A-EE5E3AEA22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3213" y="2457085"/>
            <a:ext cx="2807493" cy="2080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701F21-5FF1-41EC-903D-2F86F056DF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278" y="4747591"/>
            <a:ext cx="3114987" cy="16223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A7929B-FF22-4188-B0F4-3FC51CE080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830" y="4880358"/>
            <a:ext cx="2317384" cy="149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4830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0775A-438C-4AFA-8E7F-8C695ABF4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comes in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06908-0820-429B-916C-61B83C4AA2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2376035"/>
          </a:xfrm>
        </p:spPr>
        <p:txBody>
          <a:bodyPr/>
          <a:lstStyle/>
          <a:p>
            <a:r>
              <a:rPr lang="en-US" dirty="0"/>
              <a:t>OAuth 2.1 / 3.0</a:t>
            </a:r>
          </a:p>
          <a:p>
            <a:r>
              <a:rPr lang="en-US" dirty="0"/>
              <a:t>.NET 6</a:t>
            </a:r>
          </a:p>
          <a:p>
            <a:r>
              <a:rPr lang="en-US" dirty="0"/>
              <a:t>IdentityServer4 5.0?</a:t>
            </a:r>
          </a:p>
          <a:p>
            <a:pPr lvl="1"/>
            <a:r>
              <a:rPr lang="en-US" dirty="0"/>
              <a:t>Nope! At least not as free Open Source…</a:t>
            </a:r>
          </a:p>
        </p:txBody>
      </p:sp>
    </p:spTree>
    <p:extLst>
      <p:ext uri="{BB962C8B-B14F-4D97-AF65-F5344CB8AC3E}">
        <p14:creationId xmlns:p14="http://schemas.microsoft.com/office/powerpoint/2010/main" val="334750577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942CB-EC70-4B3B-890C-4D2D46B2E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Duende </a:t>
            </a:r>
            <a:r>
              <a:rPr lang="en-US" dirty="0" err="1"/>
              <a:t>IdentityServer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CB7A5-6C7B-421B-A34A-D4E7FE30B6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1711238"/>
          </a:xfrm>
        </p:spPr>
        <p:txBody>
          <a:bodyPr/>
          <a:lstStyle/>
          <a:p>
            <a:r>
              <a:rPr lang="en-US" sz="3200" dirty="0">
                <a:hlinkClick r:id="rId2"/>
              </a:rPr>
              <a:t>https://leastprivilege.com/2020/10/01/the-future-of-identityserver/</a:t>
            </a:r>
            <a:endParaRPr lang="en-US" sz="3200" dirty="0"/>
          </a:p>
          <a:p>
            <a:r>
              <a:rPr lang="en-US" sz="3200" dirty="0">
                <a:hlinkClick r:id="rId3"/>
              </a:rPr>
              <a:t>https://duendesoftware.com/products/identityserver</a:t>
            </a:r>
            <a:endParaRPr lang="en-US" sz="3200" dirty="0"/>
          </a:p>
          <a:p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68438A-4581-4254-95C6-5890C4701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37" y="2354262"/>
            <a:ext cx="4495800" cy="445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05663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91949-07A7-4E5D-BCC2-6C3EF62CD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12F86-CE64-4DAC-A71F-DC75154A39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Auth as a service</a:t>
            </a:r>
          </a:p>
          <a:p>
            <a:r>
              <a:rPr lang="en-US" dirty="0"/>
              <a:t>ASP.NET Core &amp; IdentityServer4 integration</a:t>
            </a:r>
          </a:p>
          <a:p>
            <a:r>
              <a:rPr lang="en-US" dirty="0"/>
              <a:t>Auth flows with IS4</a:t>
            </a:r>
          </a:p>
          <a:p>
            <a:pPr lvl="1"/>
            <a:r>
              <a:rPr lang="en-US" dirty="0"/>
              <a:t>Simplification</a:t>
            </a:r>
          </a:p>
          <a:p>
            <a:r>
              <a:rPr lang="en-US" dirty="0"/>
              <a:t>Demo auth server with various client types</a:t>
            </a:r>
          </a:p>
          <a:p>
            <a:r>
              <a:rPr lang="en-US" dirty="0"/>
              <a:t>Tips &amp; tricks</a:t>
            </a:r>
          </a:p>
          <a:p>
            <a:r>
              <a:rPr lang="en-US" dirty="0"/>
              <a:t>Future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1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3726B-FF40-49DE-845B-6698827AB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4BD70-E6E7-417E-BC5A-A04EFBBE51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2577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ASP.NET Core Identity </a:t>
            </a:r>
            <a:r>
              <a:rPr lang="en-US" dirty="0">
                <a:hlinkClick r:id="rId2"/>
              </a:rPr>
              <a:t>documentation</a:t>
            </a:r>
            <a:endParaRPr lang="en-US" dirty="0"/>
          </a:p>
          <a:p>
            <a:r>
              <a:rPr lang="en-US" dirty="0"/>
              <a:t>IdentityServer4 </a:t>
            </a:r>
            <a:r>
              <a:rPr lang="en-US" dirty="0">
                <a:hlinkClick r:id="rId3"/>
              </a:rPr>
              <a:t>documentation</a:t>
            </a:r>
            <a:endParaRPr lang="en-US" dirty="0"/>
          </a:p>
          <a:p>
            <a:pPr lvl="1"/>
            <a:r>
              <a:rPr lang="en-US" dirty="0"/>
              <a:t>Dominick Baier’s blog - </a:t>
            </a:r>
            <a:r>
              <a:rPr lang="en-US" dirty="0">
                <a:hlinkClick r:id="rId4"/>
              </a:rPr>
              <a:t>https://leastprivilege.com/</a:t>
            </a:r>
            <a:endParaRPr lang="en-US" dirty="0"/>
          </a:p>
          <a:p>
            <a:pPr lvl="1"/>
            <a:r>
              <a:rPr lang="en-US" dirty="0"/>
              <a:t>Brock Allen’s blog - </a:t>
            </a:r>
            <a:r>
              <a:rPr lang="en-US" dirty="0">
                <a:hlinkClick r:id="rId5"/>
              </a:rPr>
              <a:t>https://brockallen.com/</a:t>
            </a:r>
            <a:endParaRPr lang="en-US" dirty="0"/>
          </a:p>
          <a:p>
            <a:pPr lvl="1"/>
            <a:r>
              <a:rPr lang="en-US" dirty="0" err="1"/>
              <a:t>IdentityServer</a:t>
            </a:r>
            <a:r>
              <a:rPr lang="en-US" dirty="0"/>
              <a:t> workshops - </a:t>
            </a:r>
            <a:r>
              <a:rPr lang="en-US" dirty="0">
                <a:hlinkClick r:id="rId6"/>
              </a:rPr>
              <a:t>https://identityserver.io/training/</a:t>
            </a:r>
            <a:endParaRPr lang="en-US" dirty="0"/>
          </a:p>
          <a:p>
            <a:r>
              <a:rPr lang="en-US" dirty="0"/>
              <a:t>NDC Conferences YouTube channel</a:t>
            </a:r>
          </a:p>
          <a:p>
            <a:pPr lvl="1"/>
            <a:r>
              <a:rPr lang="en-US" dirty="0"/>
              <a:t>Search for “</a:t>
            </a:r>
            <a:r>
              <a:rPr lang="en-US" dirty="0" err="1"/>
              <a:t>IdentityServer</a:t>
            </a:r>
            <a:r>
              <a:rPr lang="en-US" dirty="0"/>
              <a:t>”, or “Dominick Baier”, or “Brock Allen”</a:t>
            </a:r>
          </a:p>
          <a:p>
            <a:r>
              <a:rPr lang="en-US" dirty="0"/>
              <a:t>An illustrated guide to OAuth and OpenID Connect</a:t>
            </a:r>
          </a:p>
          <a:p>
            <a:pPr lvl="1"/>
            <a:r>
              <a:rPr lang="en-US" sz="2040" dirty="0">
                <a:hlinkClick r:id="rId7"/>
              </a:rPr>
              <a:t>https://developer.okta.com/blog/2019/10/21/illustrated-guide-to-oauth-and-oidc</a:t>
            </a:r>
            <a:r>
              <a:rPr lang="en-US" sz="2040" dirty="0"/>
              <a:t> </a:t>
            </a:r>
          </a:p>
          <a:p>
            <a:r>
              <a:rPr lang="en-US" dirty="0"/>
              <a:t>What’s new in OAuth and OpenID Connect?</a:t>
            </a:r>
          </a:p>
          <a:p>
            <a:pPr lvl="1"/>
            <a:r>
              <a:rPr lang="en-US" dirty="0">
                <a:hlinkClick r:id="rId8"/>
              </a:rPr>
              <a:t>https://developer.okta.com/blog/2020/04/09/whats-new-with-oauth-and-oidc</a:t>
            </a:r>
            <a:endParaRPr lang="en-US" dirty="0"/>
          </a:p>
          <a:p>
            <a:endParaRPr lang="en-US" dirty="0">
              <a:hlinkClick r:id="rId9"/>
            </a:endParaRPr>
          </a:p>
          <a:p>
            <a:r>
              <a:rPr lang="en-US" dirty="0">
                <a:hlinkClick r:id="rId9"/>
              </a:rPr>
              <a:t>https://github.com/miroslavpopovic/auth-microservice-sample/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82663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20222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9E1DD7-713D-418F-B324-01779CDD7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039" y="1709023"/>
            <a:ext cx="7468490" cy="4501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A54FEA-BF05-418B-8C30-A77558F96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modern apps look like?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9C40B7-901B-4F20-BDF7-55F098F9C7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8098BC-7199-44B7-9F7B-5A9593FF30CB}"/>
              </a:ext>
            </a:extLst>
          </p:cNvPr>
          <p:cNvSpPr txBox="1"/>
          <p:nvPr/>
        </p:nvSpPr>
        <p:spPr>
          <a:xfrm>
            <a:off x="5976836" y="6320607"/>
            <a:ext cx="3935693" cy="265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22" dirty="0">
                <a:latin typeface="+mj-lt"/>
              </a:rPr>
              <a:t>Image taken from IdentityServer4 workshop by Dominick Baier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2E4635-335B-406C-B66E-48353E005F37}"/>
              </a:ext>
            </a:extLst>
          </p:cNvPr>
          <p:cNvSpPr/>
          <p:nvPr/>
        </p:nvSpPr>
        <p:spPr>
          <a:xfrm>
            <a:off x="4296111" y="1709023"/>
            <a:ext cx="5516808" cy="9705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38672208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B15E61-5537-E147-BEE0-44C4779BDF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HR"/>
          </a:p>
        </p:txBody>
      </p:sp>
    </p:spTree>
    <p:extLst>
      <p:ext uri="{BB962C8B-B14F-4D97-AF65-F5344CB8AC3E}">
        <p14:creationId xmlns:p14="http://schemas.microsoft.com/office/powerpoint/2010/main" val="10888603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EEFE7-D104-404C-AB48-D75DA8897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an auth service?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9F99A-AE25-4553-B50F-027F8DE246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Problems to solve:</a:t>
            </a:r>
          </a:p>
          <a:p>
            <a:pPr lvl="1" fontAlgn="ctr"/>
            <a:r>
              <a:rPr lang="en-US" dirty="0"/>
              <a:t>Authentication</a:t>
            </a:r>
          </a:p>
          <a:p>
            <a:pPr lvl="1" fontAlgn="ctr"/>
            <a:r>
              <a:rPr lang="en-US" dirty="0"/>
              <a:t>Authorization</a:t>
            </a:r>
          </a:p>
          <a:p>
            <a:pPr lvl="1" fontAlgn="ctr"/>
            <a:r>
              <a:rPr lang="en-US" dirty="0"/>
              <a:t>Resource protection</a:t>
            </a:r>
          </a:p>
          <a:p>
            <a:r>
              <a:rPr lang="en-US" dirty="0"/>
              <a:t>Centralized solution</a:t>
            </a:r>
          </a:p>
          <a:p>
            <a:r>
              <a:rPr lang="en-US" dirty="0"/>
              <a:t>Auth service = Security Token Service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19803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9A9F0B-954A-446D-8725-3557244EA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68" y="1724345"/>
            <a:ext cx="9013718" cy="44379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538539-167C-44C3-A7AE-35BE27295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auth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CA4EB-C828-4C65-8B90-D06ED6E6D8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849468-DC4F-4471-9765-24DFFE7CD61C}"/>
              </a:ext>
            </a:extLst>
          </p:cNvPr>
          <p:cNvSpPr txBox="1"/>
          <p:nvPr/>
        </p:nvSpPr>
        <p:spPr>
          <a:xfrm>
            <a:off x="7550707" y="5977820"/>
            <a:ext cx="4121947" cy="27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22" dirty="0"/>
              <a:t>Image taken from IdentityServer4 workshop by Dominick Baier</a:t>
            </a:r>
          </a:p>
        </p:txBody>
      </p:sp>
    </p:spTree>
    <p:extLst>
      <p:ext uri="{BB962C8B-B14F-4D97-AF65-F5344CB8AC3E}">
        <p14:creationId xmlns:p14="http://schemas.microsoft.com/office/powerpoint/2010/main" val="182568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4EF01-DF8C-445A-B316-BDF1A1A5E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751C1-89E6-48E4-B785-481F1B42DC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OAuth 2.0</a:t>
            </a:r>
          </a:p>
          <a:p>
            <a:r>
              <a:rPr lang="en-US" dirty="0"/>
              <a:t>OpenID Connect</a:t>
            </a:r>
          </a:p>
          <a:p>
            <a:r>
              <a:rPr lang="en-US" dirty="0"/>
              <a:t>ASP.NET Core Identity</a:t>
            </a:r>
          </a:p>
          <a:p>
            <a:r>
              <a:rPr lang="en-US" dirty="0"/>
              <a:t>IdentityServer4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3159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A11C4-475D-4B94-91E3-EFA098275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 2.0 &amp; OpenID Connect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620E8-5E3F-4543-A35C-797327354B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OAuth 2.0</a:t>
            </a:r>
          </a:p>
          <a:p>
            <a:pPr lvl="1"/>
            <a:r>
              <a:rPr lang="en-US" dirty="0"/>
              <a:t>Authorization</a:t>
            </a:r>
          </a:p>
          <a:p>
            <a:pPr lvl="1"/>
            <a:r>
              <a:rPr lang="en-US" dirty="0"/>
              <a:t>Granting access to data and features </a:t>
            </a:r>
            <a:br>
              <a:rPr lang="en-US" dirty="0"/>
            </a:br>
            <a:r>
              <a:rPr lang="en-US" dirty="0"/>
              <a:t>from one application to another</a:t>
            </a:r>
          </a:p>
          <a:p>
            <a:r>
              <a:rPr lang="en-US" dirty="0"/>
              <a:t>OpenID Connect</a:t>
            </a:r>
          </a:p>
          <a:p>
            <a:pPr lvl="1"/>
            <a:r>
              <a:rPr lang="en-US" dirty="0"/>
              <a:t>Authentication</a:t>
            </a:r>
          </a:p>
          <a:p>
            <a:pPr lvl="1"/>
            <a:r>
              <a:rPr lang="en-US" dirty="0"/>
              <a:t>Login and profile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E73BB2-5F1F-400B-8E8A-67F3D88A4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487" y="1861968"/>
            <a:ext cx="1400282" cy="13889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7E8D54-6BED-423D-8358-233EA8CACE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630" y="3510505"/>
            <a:ext cx="2939996" cy="139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445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4D148-39D9-41E1-B9DE-86DF3F1E3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Identity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A2373-2A3D-466E-9095-E7978DDE4C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Managing users, passwords, </a:t>
            </a:r>
            <a:br>
              <a:rPr lang="en-US" dirty="0"/>
            </a:br>
            <a:r>
              <a:rPr lang="en-US" dirty="0"/>
              <a:t>profile data, roles, …</a:t>
            </a:r>
          </a:p>
          <a:p>
            <a:r>
              <a:rPr lang="en-US" dirty="0"/>
              <a:t>DB persistence with EF Core</a:t>
            </a:r>
          </a:p>
          <a:p>
            <a:r>
              <a:rPr lang="en-US" dirty="0"/>
              <a:t>Predefined UI for login, register, </a:t>
            </a:r>
            <a:br>
              <a:rPr lang="en-US" dirty="0"/>
            </a:br>
            <a:r>
              <a:rPr lang="en-US" dirty="0"/>
              <a:t>forgot password, 2FA, …</a:t>
            </a:r>
          </a:p>
          <a:p>
            <a:r>
              <a:rPr lang="en-US" dirty="0"/>
              <a:t>UI Scaffolding</a:t>
            </a:r>
          </a:p>
          <a:p>
            <a:r>
              <a:rPr lang="en-US" dirty="0"/>
              <a:t>Support for external logins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6F949-30CA-4D70-83DA-AA5C9AED7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331" y="2175768"/>
            <a:ext cx="2642988" cy="264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7815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D TECHNOLOGY TEMPLATE">
  <a:themeElements>
    <a:clrScheme name="BT - Dark Blue - white background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2050"/>
      </a:accent1>
      <a:accent2>
        <a:srgbClr val="0078D7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7189CBD-D811-4167-8C19-1B8524FE5EE6}" vid="{D647E9E3-CD05-4436-80D2-FEC06D42159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E934F912618648A32FBFB70028ED3C" ma:contentTypeVersion="9" ma:contentTypeDescription="Create a new document." ma:contentTypeScope="" ma:versionID="ebac3358e71ed2cb447ace67a9ce411f">
  <xsd:schema xmlns:xsd="http://www.w3.org/2001/XMLSchema" xmlns:xs="http://www.w3.org/2001/XMLSchema" xmlns:p="http://schemas.microsoft.com/office/2006/metadata/properties" xmlns:ns2="bcad2eed-bff5-4394-8559-396232b72c6d" targetNamespace="http://schemas.microsoft.com/office/2006/metadata/properties" ma:root="true" ma:fieldsID="d1b6edc60d15540d4cb28dabfd3409c8" ns2:_="">
    <xsd:import namespace="bcad2eed-bff5-4394-8559-396232b72c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ad2eed-bff5-4394-8559-396232b72c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A57D12-A1A3-40BB-B68D-564EA4E452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cad2eed-bff5-4394-8559-396232b72c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630a2e83-186a-4a0f-ab27-bee8a8096abc"/>
    <ds:schemaRef ds:uri="http://purl.org/dc/dcmitype/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MS_WinDays17_PPT_template</Template>
  <TotalTime>484</TotalTime>
  <Words>1140</Words>
  <Application>Microsoft Office PowerPoint</Application>
  <PresentationFormat>Custom</PresentationFormat>
  <Paragraphs>215</Paragraphs>
  <Slides>40</Slides>
  <Notes>15</Notes>
  <HiddenSlides>9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Consolas</vt:lpstr>
      <vt:lpstr>Segoe UI</vt:lpstr>
      <vt:lpstr>Segoe UI Light</vt:lpstr>
      <vt:lpstr>Segoe UI Semibold</vt:lpstr>
      <vt:lpstr>Segoe UI Semilight</vt:lpstr>
      <vt:lpstr>Wingdings</vt:lpstr>
      <vt:lpstr>WD TECHNOLOGY TEMPLATE</vt:lpstr>
      <vt:lpstr>PowerPoint Presentation</vt:lpstr>
      <vt:lpstr>Building an auth microservice with ASP.NET Core Identity and IdentityServer</vt:lpstr>
      <vt:lpstr>Introduction</vt:lpstr>
      <vt:lpstr>How modern apps look like?</vt:lpstr>
      <vt:lpstr>Why an auth service?</vt:lpstr>
      <vt:lpstr>With auth service</vt:lpstr>
      <vt:lpstr>Solution?</vt:lpstr>
      <vt:lpstr>OAuth 2.0 &amp; OpenID Connect</vt:lpstr>
      <vt:lpstr>ASP.NET Core Identity</vt:lpstr>
      <vt:lpstr>IdentityServer4</vt:lpstr>
      <vt:lpstr>Terminology</vt:lpstr>
      <vt:lpstr>Resources</vt:lpstr>
      <vt:lpstr>Clients</vt:lpstr>
      <vt:lpstr>Resource owners</vt:lpstr>
      <vt:lpstr>Authentication</vt:lpstr>
      <vt:lpstr>Authorization</vt:lpstr>
      <vt:lpstr>Other terms</vt:lpstr>
      <vt:lpstr>Authorization code flow with PKCE</vt:lpstr>
      <vt:lpstr>Sample</vt:lpstr>
      <vt:lpstr>New ASP.NET Core project with Identity</vt:lpstr>
      <vt:lpstr>Including IdentityServer4.AspNetIdentity</vt:lpstr>
      <vt:lpstr>Console / Worker Client</vt:lpstr>
      <vt:lpstr>MVC client</vt:lpstr>
      <vt:lpstr>SPA client</vt:lpstr>
      <vt:lpstr>Device Client</vt:lpstr>
      <vt:lpstr>Switching to db resources / clients</vt:lpstr>
      <vt:lpstr>Containerization</vt:lpstr>
      <vt:lpstr>Tips &amp; tricks</vt:lpstr>
      <vt:lpstr>Tips &amp; tricks 1</vt:lpstr>
      <vt:lpstr>Tips &amp; tricks 2</vt:lpstr>
      <vt:lpstr>Advanced concepts</vt:lpstr>
      <vt:lpstr>Advanced</vt:lpstr>
      <vt:lpstr>Closing words</vt:lpstr>
      <vt:lpstr>More things to look at</vt:lpstr>
      <vt:lpstr>What comes in future</vt:lpstr>
      <vt:lpstr>Duende IdentityServer</vt:lpstr>
      <vt:lpstr>Summary</vt:lpstr>
      <vt:lpstr>References</vt:lpstr>
      <vt:lpstr>PowerPoint Presentation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robert_knezevic@yahoo.com</dc:creator>
  <cp:keywords/>
  <dc:description>Template: _x000d_
Formatting: _x000d_
Audience Type:</dc:description>
  <cp:lastModifiedBy>Miroslav Popovic</cp:lastModifiedBy>
  <cp:revision>67</cp:revision>
  <dcterms:created xsi:type="dcterms:W3CDTF">2017-04-20T16:58:29Z</dcterms:created>
  <dcterms:modified xsi:type="dcterms:W3CDTF">2020-12-06T22:50:07Z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0x010100FCE934F912618648A32FBFB70028ED3C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